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2094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448" y="3109682"/>
            <a:ext cx="7543800" cy="1524000"/>
          </a:xfrm>
        </p:spPr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Dylan </a:t>
            </a:r>
            <a:r>
              <a:rPr lang="en-US" dirty="0" err="1" smtClean="0"/>
              <a:t>Hancey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Julissa</a:t>
            </a:r>
            <a:r>
              <a:rPr lang="en-US" dirty="0" smtClean="0"/>
              <a:t> Wade</a:t>
            </a:r>
          </a:p>
          <a:p>
            <a:r>
              <a:rPr lang="en-US" dirty="0" smtClean="0"/>
              <a:t>Ryan Brennan</a:t>
            </a:r>
          </a:p>
        </p:txBody>
      </p:sp>
    </p:spTree>
    <p:extLst>
      <p:ext uri="{BB962C8B-B14F-4D97-AF65-F5344CB8AC3E}">
        <p14:creationId xmlns:p14="http://schemas.microsoft.com/office/powerpoint/2010/main" val="237557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98" y="627290"/>
            <a:ext cx="6781800" cy="1600200"/>
          </a:xfrm>
        </p:spPr>
        <p:txBody>
          <a:bodyPr>
            <a:normAutofit/>
          </a:bodyPr>
          <a:lstStyle/>
          <a:p>
            <a:r>
              <a:rPr lang="en-US" sz="4600" dirty="0" smtClean="0"/>
              <a:t>For example…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73" y="2227490"/>
            <a:ext cx="7543800" cy="3886200"/>
          </a:xfrm>
        </p:spPr>
        <p:txBody>
          <a:bodyPr/>
          <a:lstStyle/>
          <a:p>
            <a:r>
              <a:rPr lang="en-US" dirty="0" smtClean="0"/>
              <a:t>“Toto, I’ve got a feeling we’re not in Kansas anymore” (Dorothy in </a:t>
            </a:r>
            <a:r>
              <a:rPr lang="en-US" i="1" dirty="0" smtClean="0"/>
              <a:t>The Wizard of Oz</a:t>
            </a:r>
            <a:r>
              <a:rPr lang="en-US" dirty="0" smtClean="0"/>
              <a:t>, 1939).</a:t>
            </a:r>
          </a:p>
          <a:p>
            <a:r>
              <a:rPr lang="en-US" dirty="0" smtClean="0"/>
              <a:t>The cat ran under the</a:t>
            </a:r>
            <a:r>
              <a:rPr lang="en-US" b="1" dirty="0" smtClean="0"/>
              <a:t> </a:t>
            </a:r>
            <a:r>
              <a:rPr lang="en-US" dirty="0" smtClean="0"/>
              <a:t>car.</a:t>
            </a:r>
          </a:p>
          <a:p>
            <a:r>
              <a:rPr lang="en-US" dirty="0" smtClean="0"/>
              <a:t>Po the panda’s meal of orange chicken was delicious.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20" y="638138"/>
            <a:ext cx="38100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69230" y="3315985"/>
            <a:ext cx="177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Kansas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68821" y="413025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64234" y="4557219"/>
            <a:ext cx="2245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</a:t>
            </a:r>
            <a:r>
              <a:rPr lang="en-US" sz="2400" dirty="0" smtClean="0"/>
              <a:t>range chicken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741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0106"/>
            <a:ext cx="67818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As a </a:t>
            </a:r>
            <a:r>
              <a:rPr lang="en-US" sz="4400" i="1" u="sng" dirty="0" smtClean="0"/>
              <a:t>possessive or modifier</a:t>
            </a:r>
            <a:r>
              <a:rPr lang="en-US" sz="4400" dirty="0" smtClean="0"/>
              <a:t> of another noun: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291" y="2140306"/>
            <a:ext cx="7543800" cy="3886200"/>
          </a:xfrm>
        </p:spPr>
        <p:txBody>
          <a:bodyPr/>
          <a:lstStyle/>
          <a:p>
            <a:r>
              <a:rPr lang="en-US" i="1" u="sng" dirty="0" smtClean="0"/>
              <a:t>Possessive</a:t>
            </a:r>
            <a:r>
              <a:rPr lang="en-US" dirty="0" smtClean="0"/>
              <a:t> relates or denotes the case of nouns and pronouns expressing possession.</a:t>
            </a:r>
          </a:p>
          <a:p>
            <a:r>
              <a:rPr lang="en-US" i="1" u="sng" dirty="0" smtClean="0"/>
              <a:t>Modifier</a:t>
            </a:r>
            <a:r>
              <a:rPr lang="en-US" dirty="0" smtClean="0"/>
              <a:t> is a word that restricts or adds to the sense of a head noun.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0345"/>
            <a:ext cx="6781800" cy="1600200"/>
          </a:xfrm>
        </p:spPr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291" y="2170545"/>
            <a:ext cx="75438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The cat’s tuna was finally finished. </a:t>
            </a:r>
          </a:p>
          <a:p>
            <a:r>
              <a:rPr lang="en-US" dirty="0" smtClean="0"/>
              <a:t>After a month’s work she earned 500 dollars.</a:t>
            </a:r>
          </a:p>
          <a:p>
            <a:r>
              <a:rPr lang="en-US" dirty="0" smtClean="0"/>
              <a:t>The dog’s toy is hidden deep underground.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8468" y="3224305"/>
            <a:ext cx="2841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cat’s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70441" y="3675870"/>
            <a:ext cx="1606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month’s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96170" y="4091649"/>
            <a:ext cx="235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dog’s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524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96036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Lets watch a short video…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73657"/>
            <a:ext cx="7543800" cy="3886200"/>
          </a:xfrm>
        </p:spPr>
        <p:txBody>
          <a:bodyPr/>
          <a:lstStyle/>
          <a:p>
            <a:r>
              <a:rPr lang="en-US" dirty="0"/>
              <a:t>https://www.youtube.com/watch?v=Qk4N5kkifGQ </a:t>
            </a:r>
          </a:p>
        </p:txBody>
      </p:sp>
    </p:spTree>
    <p:extLst>
      <p:ext uri="{BB962C8B-B14F-4D97-AF65-F5344CB8AC3E}">
        <p14:creationId xmlns:p14="http://schemas.microsoft.com/office/powerpoint/2010/main" val="354089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448" y="655562"/>
            <a:ext cx="67818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As a </a:t>
            </a:r>
            <a:r>
              <a:rPr lang="en-US" sz="4400" i="1" u="sng" dirty="0" smtClean="0"/>
              <a:t>subject</a:t>
            </a:r>
            <a:r>
              <a:rPr lang="en-US" sz="4400" dirty="0" smtClean="0"/>
              <a:t> of a sentence: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54964"/>
            <a:ext cx="7543800" cy="3886200"/>
          </a:xfrm>
        </p:spPr>
        <p:txBody>
          <a:bodyPr/>
          <a:lstStyle/>
          <a:p>
            <a:r>
              <a:rPr lang="en-US" dirty="0" smtClean="0"/>
              <a:t>Every sentence must have a subject.</a:t>
            </a:r>
          </a:p>
          <a:p>
            <a:r>
              <a:rPr lang="en-US" dirty="0" smtClean="0"/>
              <a:t>Decide which part is the subject.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3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503496"/>
            <a:ext cx="6781800" cy="1600200"/>
          </a:xfrm>
        </p:spPr>
        <p:txBody>
          <a:bodyPr>
            <a:normAutofit/>
          </a:bodyPr>
          <a:lstStyle/>
          <a:p>
            <a:r>
              <a:rPr lang="en-US" sz="4600" dirty="0" smtClean="0"/>
              <a:t>For example…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496147"/>
            <a:ext cx="7543800" cy="3886200"/>
          </a:xfrm>
        </p:spPr>
        <p:txBody>
          <a:bodyPr/>
          <a:lstStyle/>
          <a:p>
            <a:r>
              <a:rPr lang="en-US" dirty="0" smtClean="0"/>
              <a:t>A train travels at high speeds.</a:t>
            </a:r>
          </a:p>
          <a:p>
            <a:r>
              <a:rPr lang="en-US" dirty="0" smtClean="0"/>
              <a:t>Before visiting the library, Stephen did considerable research online.</a:t>
            </a:r>
          </a:p>
          <a:p>
            <a:r>
              <a:rPr lang="en-US" dirty="0" smtClean="0"/>
              <a:t>Green balloons are better than green boogers.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beautiful_train_HD-pho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573" y="581346"/>
            <a:ext cx="4155440" cy="23374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651" y="3152634"/>
            <a:ext cx="1733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train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16023" y="3583787"/>
            <a:ext cx="1331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Stephen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58461" y="4399201"/>
            <a:ext cx="1899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balloons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046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369" y="606465"/>
            <a:ext cx="67818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As the </a:t>
            </a:r>
            <a:r>
              <a:rPr lang="en-US" sz="4400" i="1" u="sng" dirty="0" smtClean="0"/>
              <a:t>direct object</a:t>
            </a:r>
            <a:r>
              <a:rPr lang="en-US" sz="4400" dirty="0" smtClean="0"/>
              <a:t> of a transitive verb: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69" y="1273449"/>
            <a:ext cx="7543800" cy="3886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u="sng" dirty="0" smtClean="0"/>
              <a:t>direct object</a:t>
            </a:r>
            <a:r>
              <a:rPr lang="en-US" dirty="0" smtClean="0"/>
              <a:t> is a word or a group of words representing the person or thing upon which the action of a verb is performed or toward which it is directed.</a:t>
            </a:r>
          </a:p>
          <a:p>
            <a:endParaRPr lang="en-US" dirty="0"/>
          </a:p>
        </p:txBody>
      </p:sp>
      <p:pic>
        <p:nvPicPr>
          <p:cNvPr id="4" name="Picture 3" descr="direct_obje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21" y="3860538"/>
            <a:ext cx="6403156" cy="214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5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0345"/>
            <a:ext cx="6781800" cy="1600200"/>
          </a:xfrm>
        </p:spPr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291" y="2170545"/>
            <a:ext cx="7543800" cy="3886200"/>
          </a:xfrm>
        </p:spPr>
        <p:txBody>
          <a:bodyPr/>
          <a:lstStyle/>
          <a:p>
            <a:r>
              <a:rPr lang="en-US" dirty="0" smtClean="0"/>
              <a:t>Our cat caught a mouse.</a:t>
            </a:r>
          </a:p>
          <a:p>
            <a:r>
              <a:rPr lang="en-US" dirty="0" smtClean="0"/>
              <a:t>After dinner, Matthew always serves a </a:t>
            </a:r>
            <a:r>
              <a:rPr lang="en-US" dirty="0"/>
              <a:t>c</a:t>
            </a:r>
            <a:r>
              <a:rPr lang="en-US" dirty="0" smtClean="0"/>
              <a:t>ake.</a:t>
            </a:r>
          </a:p>
          <a:p>
            <a:r>
              <a:rPr lang="en-US" dirty="0" smtClean="0"/>
              <a:t>George the ape ate Mort the banana man.</a:t>
            </a:r>
          </a:p>
          <a:p>
            <a:endParaRPr lang="en-US" dirty="0"/>
          </a:p>
        </p:txBody>
      </p:sp>
      <p:pic>
        <p:nvPicPr>
          <p:cNvPr id="4" name="Picture 3" descr="sea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491" y="828040"/>
            <a:ext cx="2133600" cy="157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8772" y="3229917"/>
            <a:ext cx="1791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mouse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13010" y="3667474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cake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86337" y="4106051"/>
            <a:ext cx="133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118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0345"/>
            <a:ext cx="6781800" cy="16002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As the </a:t>
            </a:r>
            <a:r>
              <a:rPr lang="en-US" sz="4400" i="1" u="sng" dirty="0" smtClean="0"/>
              <a:t>predicate nominative </a:t>
            </a:r>
            <a:r>
              <a:rPr lang="en-US" sz="4400" dirty="0" smtClean="0"/>
              <a:t>of a linking verb: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290" y="2170545"/>
            <a:ext cx="7543800" cy="3886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u="sng" dirty="0" smtClean="0"/>
              <a:t>predicate nominative</a:t>
            </a:r>
            <a:r>
              <a:rPr lang="en-US" dirty="0" smtClean="0"/>
              <a:t> is a noun or pronoun that follows a linking verb and refers to the subject of the verb.</a:t>
            </a:r>
          </a:p>
          <a:p>
            <a:r>
              <a:rPr lang="en-US" dirty="0" smtClean="0"/>
              <a:t>Typically, a </a:t>
            </a:r>
            <a:r>
              <a:rPr lang="en-US" i="1" u="sng" dirty="0" smtClean="0"/>
              <a:t>predicate nominative </a:t>
            </a:r>
            <a:r>
              <a:rPr lang="en-US" dirty="0" smtClean="0"/>
              <a:t>has the same value or grammatical weight as the subject.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4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0345"/>
            <a:ext cx="6781800" cy="1600200"/>
          </a:xfrm>
        </p:spPr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55" y="2668385"/>
            <a:ext cx="7543800" cy="3886200"/>
          </a:xfrm>
        </p:spPr>
        <p:txBody>
          <a:bodyPr/>
          <a:lstStyle/>
          <a:p>
            <a:r>
              <a:rPr lang="en-US" dirty="0" smtClean="0"/>
              <a:t>At the end of the tournament, Tiger Woods was the leader.</a:t>
            </a:r>
          </a:p>
          <a:p>
            <a:r>
              <a:rPr lang="en-US" dirty="0" smtClean="0"/>
              <a:t>The assistant’s attitude seems a mystery to everyone involved.</a:t>
            </a:r>
          </a:p>
          <a:p>
            <a:r>
              <a:rPr lang="en-US" dirty="0" smtClean="0"/>
              <a:t>The circus folk love finding lost shoes. (It’s a gerund)</a:t>
            </a:r>
          </a:p>
          <a:p>
            <a:endParaRPr lang="en-US" dirty="0"/>
          </a:p>
        </p:txBody>
      </p:sp>
      <p:pic>
        <p:nvPicPr>
          <p:cNvPr id="4" name="Picture 3" descr="Circu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110" y="487680"/>
            <a:ext cx="3159760" cy="2754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3107" y="37338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leader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04995" y="4162206"/>
            <a:ext cx="2460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mystery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32009" y="4966605"/>
            <a:ext cx="1344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033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0345"/>
            <a:ext cx="6781800" cy="160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As the </a:t>
            </a:r>
            <a:r>
              <a:rPr lang="en-US" sz="4400" i="1" u="sng" dirty="0" smtClean="0"/>
              <a:t>object of a preposition</a:t>
            </a:r>
            <a:r>
              <a:rPr lang="en-US" sz="4400" i="1" dirty="0" smtClean="0"/>
              <a:t>: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54" y="1293609"/>
            <a:ext cx="7543800" cy="3886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u="sng" dirty="0" smtClean="0"/>
              <a:t>object of a preposition</a:t>
            </a:r>
            <a:r>
              <a:rPr lang="en-US" dirty="0" smtClean="0"/>
              <a:t> is usually (but not always) the noun or pronoun found immediately to the right of the preposition.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290993"/>
            <a:ext cx="3098184" cy="147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0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219</TotalTime>
  <Words>376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Impact</vt:lpstr>
      <vt:lpstr>Times New Roman</vt:lpstr>
      <vt:lpstr>Newsprint</vt:lpstr>
      <vt:lpstr>Nouns</vt:lpstr>
      <vt:lpstr>Lets watch a short video…</vt:lpstr>
      <vt:lpstr>As a subject of a sentence:</vt:lpstr>
      <vt:lpstr>For example…</vt:lpstr>
      <vt:lpstr>As the direct object of a transitive verb:</vt:lpstr>
      <vt:lpstr>For example…</vt:lpstr>
      <vt:lpstr>As the predicate nominative of a linking verb:</vt:lpstr>
      <vt:lpstr>For example…</vt:lpstr>
      <vt:lpstr>As the object of a preposition:</vt:lpstr>
      <vt:lpstr>For example…</vt:lpstr>
      <vt:lpstr>As a possessive or modifier of another noun: </vt:lpstr>
      <vt:lpstr>For example…</vt:lpstr>
    </vt:vector>
  </TitlesOfParts>
  <Company>BYU-Idaho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imac 2012</dc:creator>
  <cp:lastModifiedBy>Ryan Brennan</cp:lastModifiedBy>
  <cp:revision>23</cp:revision>
  <dcterms:created xsi:type="dcterms:W3CDTF">2015-01-16T16:41:45Z</dcterms:created>
  <dcterms:modified xsi:type="dcterms:W3CDTF">2017-07-15T01:09:19Z</dcterms:modified>
</cp:coreProperties>
</file>